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58" r:id="rId6"/>
    <p:sldId id="265" r:id="rId7"/>
    <p:sldId id="259" r:id="rId8"/>
    <p:sldId id="263" r:id="rId9"/>
    <p:sldId id="264"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2.gi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gif"/><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hyperlink" Target="http://www.cnn.com/2015/04/09/health/your-brain-multitasking/index.html"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341966"/>
          </a:xfrm>
        </p:spPr>
        <p:txBody>
          <a:bodyPr/>
          <a:lstStyle/>
          <a:p>
            <a:r>
              <a:rPr lang="en-US" dirty="0" smtClean="0"/>
              <a:t>Annotated </a:t>
            </a:r>
            <a:r>
              <a:rPr lang="en-US" dirty="0" smtClean="0"/>
              <a:t>Bibliographies</a:t>
            </a:r>
            <a:endParaRPr lang="en-US" dirty="0"/>
          </a:p>
        </p:txBody>
      </p:sp>
      <p:sp>
        <p:nvSpPr>
          <p:cNvPr id="3" name="Subtitle 2"/>
          <p:cNvSpPr>
            <a:spLocks noGrp="1"/>
          </p:cNvSpPr>
          <p:nvPr>
            <p:ph type="subTitle" idx="1"/>
          </p:nvPr>
        </p:nvSpPr>
        <p:spPr/>
        <p:txBody>
          <a:bodyPr>
            <a:normAutofit/>
          </a:bodyPr>
          <a:lstStyle/>
          <a:p>
            <a:r>
              <a:rPr lang="en-US" sz="2400" dirty="0" smtClean="0"/>
              <a:t>The How and the </a:t>
            </a:r>
            <a:r>
              <a:rPr lang="en-US" sz="2400" dirty="0" smtClean="0"/>
              <a:t>Why</a:t>
            </a:r>
            <a:endParaRPr lang="en-US" sz="2400" dirty="0" smtClean="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218029373"/>
      </p:ext>
    </p:extLst>
  </p:cSld>
  <p:clrMapOvr>
    <a:masterClrMapping/>
  </p:clrMapOvr>
  <mc:AlternateContent xmlns:mc="http://schemas.openxmlformats.org/markup-compatibility/2006">
    <mc:Choice xmlns:p14="http://schemas.microsoft.com/office/powerpoint/2010/main" Requires="p14">
      <p:transition spd="slow" p14:dur="2000" advTm="17561"/>
    </mc:Choice>
    <mc:Fallback>
      <p:transition spd="slow" advTm="17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3200" dirty="0" smtClean="0"/>
              <a:t>Writing Center</a:t>
            </a:r>
          </a:p>
          <a:p>
            <a:pPr marL="0" indent="0">
              <a:buNone/>
            </a:pPr>
            <a:r>
              <a:rPr lang="en-US" sz="3200" dirty="0" smtClean="0"/>
              <a:t>Kearns 203</a:t>
            </a:r>
          </a:p>
          <a:p>
            <a:pPr marL="0" indent="0">
              <a:buNone/>
            </a:pPr>
            <a:r>
              <a:rPr lang="en-US" sz="3200" dirty="0" smtClean="0"/>
              <a:t>(843) 349-2937</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83635650"/>
      </p:ext>
    </p:extLst>
  </p:cSld>
  <p:clrMapOvr>
    <a:masterClrMapping/>
  </p:clrMapOvr>
  <mc:AlternateContent xmlns:mc="http://schemas.openxmlformats.org/markup-compatibility/2006">
    <mc:Choice xmlns:p14="http://schemas.microsoft.com/office/powerpoint/2010/main" Requires="p14">
      <p:transition spd="slow" p14:dur="2000" advTm="14308"/>
    </mc:Choice>
    <mc:Fallback>
      <p:transition spd="slow" advTm="14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677334" y="1803401"/>
            <a:ext cx="4758266" cy="4237962"/>
          </a:xfrm>
        </p:spPr>
        <p:txBody>
          <a:bodyPr>
            <a:normAutofit fontScale="92500" lnSpcReduction="10000"/>
          </a:bodyPr>
          <a:lstStyle/>
          <a:p>
            <a:r>
              <a:rPr lang="en-US" sz="3600" dirty="0" smtClean="0"/>
              <a:t>Bibliography </a:t>
            </a:r>
            <a:r>
              <a:rPr lang="en-US" sz="2400" dirty="0" smtClean="0"/>
              <a:t>(a list of sources </a:t>
            </a:r>
            <a:r>
              <a:rPr lang="en-US" sz="2400" dirty="0" smtClean="0"/>
              <a:t>used in </a:t>
            </a:r>
            <a:r>
              <a:rPr lang="en-US" sz="2400" dirty="0" smtClean="0"/>
              <a:t>a </a:t>
            </a:r>
            <a:r>
              <a:rPr lang="en-US" sz="2400" dirty="0" smtClean="0"/>
              <a:t>research project</a:t>
            </a:r>
            <a:r>
              <a:rPr lang="en-US" sz="2400" dirty="0" smtClean="0"/>
              <a:t>, called </a:t>
            </a:r>
            <a:r>
              <a:rPr lang="en-US" sz="2400" dirty="0" smtClean="0"/>
              <a:t>Works </a:t>
            </a:r>
            <a:r>
              <a:rPr lang="en-US" sz="2400" dirty="0" smtClean="0"/>
              <a:t>Cited in MLA)</a:t>
            </a:r>
            <a:endParaRPr lang="en-US" sz="2400" dirty="0" smtClean="0"/>
          </a:p>
          <a:p>
            <a:pPr>
              <a:lnSpc>
                <a:spcPct val="110000"/>
              </a:lnSpc>
              <a:spcBef>
                <a:spcPts val="0"/>
              </a:spcBef>
            </a:pPr>
            <a:r>
              <a:rPr lang="en-US" sz="3600" dirty="0"/>
              <a:t>Citation</a:t>
            </a:r>
            <a:r>
              <a:rPr lang="en-US" sz="4800" dirty="0"/>
              <a:t> </a:t>
            </a:r>
            <a:r>
              <a:rPr lang="en-US" sz="2400" dirty="0"/>
              <a:t>(a </a:t>
            </a:r>
            <a:r>
              <a:rPr lang="en-US" sz="2400" dirty="0" smtClean="0"/>
              <a:t>reference </a:t>
            </a:r>
            <a:r>
              <a:rPr lang="en-US" sz="2400" dirty="0"/>
              <a:t>to </a:t>
            </a:r>
            <a:r>
              <a:rPr lang="en-US" sz="2400" dirty="0" smtClean="0"/>
              <a:t>a source</a:t>
            </a:r>
            <a:r>
              <a:rPr lang="en-US" sz="2400" dirty="0" smtClean="0"/>
              <a:t>; that is, an item in a bibliography)</a:t>
            </a:r>
            <a:endParaRPr lang="en-US" sz="2400" dirty="0"/>
          </a:p>
          <a:p>
            <a:r>
              <a:rPr lang="en-US" sz="3600" dirty="0" smtClean="0"/>
              <a:t>Annotation </a:t>
            </a:r>
            <a:r>
              <a:rPr lang="en-US" sz="2400" dirty="0" smtClean="0"/>
              <a:t>(a paragraph that summarizes and comments on a source)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2000" y="2631412"/>
            <a:ext cx="3694113" cy="3409950"/>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664835525"/>
      </p:ext>
    </p:extLst>
  </p:cSld>
  <p:clrMapOvr>
    <a:masterClrMapping/>
  </p:clrMapOvr>
  <mc:AlternateContent xmlns:mc="http://schemas.openxmlformats.org/markup-compatibility/2006">
    <mc:Choice xmlns:p14="http://schemas.microsoft.com/office/powerpoint/2010/main" Requires="p14">
      <p:transition spd="slow" p14:dur="2000" advTm="57194"/>
    </mc:Choice>
    <mc:Fallback>
      <p:transition spd="slow" advTm="57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 an annotation?</a:t>
            </a:r>
            <a:endParaRPr lang="en-US" dirty="0"/>
          </a:p>
        </p:txBody>
      </p:sp>
      <p:sp>
        <p:nvSpPr>
          <p:cNvPr id="3" name="Content Placeholder 2"/>
          <p:cNvSpPr>
            <a:spLocks noGrp="1"/>
          </p:cNvSpPr>
          <p:nvPr>
            <p:ph idx="1"/>
          </p:nvPr>
        </p:nvSpPr>
        <p:spPr>
          <a:xfrm>
            <a:off x="337436" y="1930400"/>
            <a:ext cx="9517764" cy="4140200"/>
          </a:xfrm>
        </p:spPr>
        <p:txBody>
          <a:bodyPr>
            <a:normAutofit fontScale="92500" lnSpcReduction="10000"/>
          </a:bodyPr>
          <a:lstStyle/>
          <a:p>
            <a:r>
              <a:rPr lang="en-US" sz="2800" dirty="0" smtClean="0"/>
              <a:t>Depends to some degree on the teacher and the situation, but…</a:t>
            </a:r>
          </a:p>
          <a:p>
            <a:r>
              <a:rPr lang="en-US" sz="2800" dirty="0" smtClean="0"/>
              <a:t>All annotations include a summary of the </a:t>
            </a:r>
            <a:r>
              <a:rPr lang="en-US" sz="2800" dirty="0" smtClean="0"/>
              <a:t>source.</a:t>
            </a:r>
            <a:endParaRPr lang="en-US" sz="2800" dirty="0" smtClean="0"/>
          </a:p>
          <a:p>
            <a:r>
              <a:rPr lang="en-US" sz="2800" dirty="0" smtClean="0"/>
              <a:t>Most annotations include some evaluation of the </a:t>
            </a:r>
            <a:r>
              <a:rPr lang="en-US" sz="2800" dirty="0" smtClean="0"/>
              <a:t>source</a:t>
            </a:r>
            <a:r>
              <a:rPr lang="en-US" sz="2800" dirty="0" smtClean="0"/>
              <a:t> </a:t>
            </a:r>
            <a:r>
              <a:rPr lang="en-US" sz="2800" dirty="0" smtClean="0"/>
              <a:t>(important/not important, well-researched/not well researched, etc.)</a:t>
            </a:r>
          </a:p>
          <a:p>
            <a:r>
              <a:rPr lang="en-US" sz="2800" dirty="0" smtClean="0"/>
              <a:t>Many annotations indicate how useful a source will be in your paper or research project</a:t>
            </a:r>
            <a:r>
              <a:rPr lang="en-US" sz="2800" dirty="0" smtClean="0"/>
              <a:t>.</a:t>
            </a:r>
          </a:p>
          <a:p>
            <a:r>
              <a:rPr lang="en-US" sz="2800" dirty="0" smtClean="0"/>
              <a:t>About 200-250 words total.</a:t>
            </a:r>
            <a:endParaRPr lang="en-US" sz="2800"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855486020"/>
      </p:ext>
    </p:extLst>
  </p:cSld>
  <p:clrMapOvr>
    <a:masterClrMapping/>
  </p:clrMapOvr>
  <mc:AlternateContent xmlns:mc="http://schemas.openxmlformats.org/markup-compatibility/2006">
    <mc:Choice xmlns:p14="http://schemas.microsoft.com/office/powerpoint/2010/main" Requires="p14">
      <p:transition spd="slow" p14:dur="2000" advTm="88849"/>
    </mc:Choice>
    <mc:Fallback>
      <p:transition spd="slow" advTm="88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a:xfrm>
            <a:off x="677334" y="2160589"/>
            <a:ext cx="4174066" cy="3880773"/>
          </a:xfrm>
        </p:spPr>
        <p:txBody>
          <a:bodyPr>
            <a:normAutofit/>
          </a:bodyPr>
          <a:lstStyle/>
          <a:p>
            <a:r>
              <a:rPr lang="en-US" sz="3200" dirty="0" smtClean="0">
                <a:solidFill>
                  <a:srgbClr val="7030A0"/>
                </a:solidFill>
              </a:rPr>
              <a:t>Summarize the source.</a:t>
            </a:r>
          </a:p>
          <a:p>
            <a:r>
              <a:rPr lang="en-US" sz="3200" dirty="0" smtClean="0">
                <a:solidFill>
                  <a:srgbClr val="00B050"/>
                </a:solidFill>
              </a:rPr>
              <a:t>Assess its strengths and weaknesses.</a:t>
            </a:r>
          </a:p>
          <a:p>
            <a:r>
              <a:rPr lang="en-US" sz="3200" dirty="0" smtClean="0">
                <a:solidFill>
                  <a:srgbClr val="0070C0"/>
                </a:solidFill>
              </a:rPr>
              <a:t>Reflect on its value to your own work.</a:t>
            </a:r>
          </a:p>
          <a:p>
            <a:pPr marL="0" indent="0">
              <a:buNone/>
            </a:pPr>
            <a:endParaRPr lang="en-US" sz="3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250" y="1969198"/>
            <a:ext cx="3829050" cy="4072164"/>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499220628"/>
      </p:ext>
    </p:extLst>
  </p:cSld>
  <p:clrMapOvr>
    <a:masterClrMapping/>
  </p:clrMapOvr>
  <mc:AlternateContent xmlns:mc="http://schemas.openxmlformats.org/markup-compatibility/2006">
    <mc:Choice xmlns:p14="http://schemas.microsoft.com/office/powerpoint/2010/main" Requires="p14">
      <p:transition spd="slow" p14:dur="2000" advTm="33217"/>
    </mc:Choice>
    <mc:Fallback>
      <p:transition spd="slow" advTm="33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71" y="172107"/>
            <a:ext cx="8596668" cy="609600"/>
          </a:xfrm>
        </p:spPr>
        <p:txBody>
          <a:bodyPr>
            <a:normAutofit fontScale="90000"/>
          </a:bodyPr>
          <a:lstStyle/>
          <a:p>
            <a:r>
              <a:rPr lang="en-US" dirty="0" smtClean="0"/>
              <a:t>You’ve seen this:</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79871" y="700935"/>
            <a:ext cx="3484129" cy="3538463"/>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365" y="0"/>
            <a:ext cx="3198622" cy="3263900"/>
          </a:xfrm>
          <a:prstGeom prst="rect">
            <a:avLst/>
          </a:prstGeom>
        </p:spPr>
      </p:pic>
      <p:sp>
        <p:nvSpPr>
          <p:cNvPr id="6" name="Rectangle 5"/>
          <p:cNvSpPr/>
          <p:nvPr/>
        </p:nvSpPr>
        <p:spPr>
          <a:xfrm>
            <a:off x="803102" y="3873500"/>
            <a:ext cx="8470900" cy="2062103"/>
          </a:xfrm>
          <a:prstGeom prst="rect">
            <a:avLst/>
          </a:prstGeom>
        </p:spPr>
        <p:txBody>
          <a:bodyPr wrap="square">
            <a:spAutoFit/>
          </a:bodyPr>
          <a:lstStyle/>
          <a:p>
            <a:pPr indent="-457200" algn="ctr">
              <a:lnSpc>
                <a:spcPct val="200000"/>
              </a:lnSpc>
            </a:pPr>
            <a:r>
              <a:rPr lang="en-US" sz="2800" dirty="0" smtClean="0">
                <a:latin typeface="Aharoni" panose="02010803020104030203" pitchFamily="2" charset="-79"/>
                <a:cs typeface="Aharoni" panose="02010803020104030203" pitchFamily="2" charset="-79"/>
              </a:rPr>
              <a:t>Example Article Citation</a:t>
            </a:r>
          </a:p>
          <a:p>
            <a:pPr indent="-457200">
              <a:lnSpc>
                <a:spcPct val="200000"/>
              </a:lnSpc>
            </a:pPr>
            <a:r>
              <a:rPr lang="en-US" dirty="0" smtClean="0">
                <a:latin typeface="Times New Roman" panose="02020603050405020304" pitchFamily="18" charset="0"/>
                <a:cs typeface="Times New Roman" panose="02020603050405020304" pitchFamily="18" charset="0"/>
              </a:rPr>
              <a:t>Gupta</a:t>
            </a:r>
            <a:r>
              <a:rPr lang="en-US" dirty="0">
                <a:latin typeface="Times New Roman" panose="02020603050405020304" pitchFamily="18" charset="0"/>
                <a:cs typeface="Times New Roman" panose="02020603050405020304" pitchFamily="18" charset="0"/>
              </a:rPr>
              <a:t>, Sanjay. “Your Brain on Multitasking.” </a:t>
            </a:r>
            <a:r>
              <a:rPr lang="en-US" i="1" dirty="0">
                <a:latin typeface="Times New Roman" panose="02020603050405020304" pitchFamily="18" charset="0"/>
                <a:cs typeface="Times New Roman" panose="02020603050405020304" pitchFamily="18" charset="0"/>
              </a:rPr>
              <a:t>CNN.com. </a:t>
            </a:r>
            <a:r>
              <a:rPr lang="en-US" dirty="0">
                <a:latin typeface="Times New Roman" panose="02020603050405020304" pitchFamily="18" charset="0"/>
                <a:cs typeface="Times New Roman" panose="02020603050405020304" pitchFamily="18" charset="0"/>
              </a:rPr>
              <a:t>Turner Broadcasting System. 9 </a:t>
            </a:r>
          </a:p>
          <a:p>
            <a:pPr indent="-457200">
              <a:lnSpc>
                <a:spcPct val="200000"/>
              </a:lnSpc>
            </a:pPr>
            <a:r>
              <a:rPr lang="en-US" dirty="0">
                <a:latin typeface="Times New Roman" panose="02020603050405020304" pitchFamily="18" charset="0"/>
                <a:cs typeface="Times New Roman" panose="02020603050405020304" pitchFamily="18" charset="0"/>
              </a:rPr>
              <a:t>	April 2015. Web. 9 April 2015.</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262312046"/>
      </p:ext>
    </p:extLst>
  </p:cSld>
  <p:clrMapOvr>
    <a:masterClrMapping/>
  </p:clrMapOvr>
  <mc:AlternateContent xmlns:mc="http://schemas.openxmlformats.org/markup-compatibility/2006">
    <mc:Choice xmlns:p14="http://schemas.microsoft.com/office/powerpoint/2010/main" Requires="p14">
      <p:transition spd="slow" p14:dur="2000" advTm="19942"/>
    </mc:Choice>
    <mc:Fallback>
      <p:transition spd="slow" advTm="19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4"/>
          </p:cNvPr>
          <p:cNvPicPr>
            <a:picLocks noGrp="1" noChangeAspect="1"/>
          </p:cNvPicPr>
          <p:nvPr>
            <p:ph idx="1"/>
          </p:nvPr>
        </p:nvPicPr>
        <p:blipFill>
          <a:blip r:embed="rId5"/>
          <a:stretch>
            <a:fillRect/>
          </a:stretch>
        </p:blipFill>
        <p:spPr>
          <a:xfrm>
            <a:off x="777050" y="203200"/>
            <a:ext cx="7465249" cy="6401277"/>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7914098"/>
      </p:ext>
    </p:extLst>
  </p:cSld>
  <p:clrMapOvr>
    <a:masterClrMapping/>
  </p:clrMapOvr>
  <mc:AlternateContent xmlns:mc="http://schemas.openxmlformats.org/markup-compatibility/2006">
    <mc:Choice xmlns:p14="http://schemas.microsoft.com/office/powerpoint/2010/main" Requires="p14">
      <p:transition spd="slow" p14:dur="2000" advTm="27217"/>
    </mc:Choice>
    <mc:Fallback>
      <p:transition spd="slow" advTm="27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dd an annotation under each citation.</a:t>
            </a:r>
            <a:endParaRPr lang="en-US" dirty="0"/>
          </a:p>
        </p:txBody>
      </p:sp>
      <p:sp>
        <p:nvSpPr>
          <p:cNvPr id="3" name="Content Placeholder 2"/>
          <p:cNvSpPr>
            <a:spLocks noGrp="1"/>
          </p:cNvSpPr>
          <p:nvPr>
            <p:ph idx="1"/>
          </p:nvPr>
        </p:nvSpPr>
        <p:spPr>
          <a:xfrm>
            <a:off x="524934" y="1066800"/>
            <a:ext cx="8596668" cy="5461000"/>
          </a:xfrm>
        </p:spPr>
        <p:txBody>
          <a:bodyPr>
            <a:noAutofit/>
          </a:bodyPr>
          <a:lstStyle/>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Gupta, Sanjay. “Your </a:t>
            </a:r>
            <a:r>
              <a:rPr lang="en-US" sz="1600" dirty="0" smtClean="0">
                <a:latin typeface="Times New Roman" panose="02020603050405020304" pitchFamily="18" charset="0"/>
                <a:cs typeface="Times New Roman" panose="02020603050405020304" pitchFamily="18" charset="0"/>
              </a:rPr>
              <a:t>Brain </a:t>
            </a:r>
            <a:r>
              <a:rPr lang="en-US" sz="1600" dirty="0">
                <a:latin typeface="Times New Roman" panose="02020603050405020304" pitchFamily="18" charset="0"/>
                <a:cs typeface="Times New Roman" panose="02020603050405020304" pitchFamily="18" charset="0"/>
              </a:rPr>
              <a:t>on </a:t>
            </a:r>
            <a:r>
              <a:rPr lang="en-US" sz="1600" dirty="0" smtClean="0">
                <a:latin typeface="Times New Roman" panose="02020603050405020304" pitchFamily="18" charset="0"/>
                <a:cs typeface="Times New Roman" panose="02020603050405020304" pitchFamily="18" charset="0"/>
              </a:rPr>
              <a:t>Multitasking.” </a:t>
            </a:r>
            <a:r>
              <a:rPr lang="en-US" sz="1600" i="1" dirty="0" smtClean="0">
                <a:latin typeface="Times New Roman" panose="02020603050405020304" pitchFamily="18" charset="0"/>
                <a:cs typeface="Times New Roman" panose="02020603050405020304" pitchFamily="18" charset="0"/>
              </a:rPr>
              <a:t>CNN.com. </a:t>
            </a:r>
            <a:r>
              <a:rPr lang="en-US" sz="1600" dirty="0" smtClean="0">
                <a:latin typeface="Times New Roman" panose="02020603050405020304" pitchFamily="18" charset="0"/>
                <a:cs typeface="Times New Roman" panose="02020603050405020304" pitchFamily="18" charset="0"/>
              </a:rPr>
              <a:t>Turner Broadcasting System. 9 </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April 2015. Web. 9 April 2015.</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The </a:t>
            </a:r>
            <a:r>
              <a:rPr lang="en-US" sz="1600" b="1" dirty="0" smtClean="0">
                <a:solidFill>
                  <a:srgbClr val="7030A0"/>
                </a:solidFill>
                <a:latin typeface="Times New Roman" panose="02020603050405020304" pitchFamily="18" charset="0"/>
                <a:cs typeface="Times New Roman" panose="02020603050405020304" pitchFamily="18" charset="0"/>
              </a:rPr>
              <a:t>author explains that </a:t>
            </a:r>
            <a:r>
              <a:rPr lang="en-US" sz="1600" b="1" dirty="0" smtClean="0">
                <a:solidFill>
                  <a:srgbClr val="7030A0"/>
                </a:solidFill>
                <a:latin typeface="Times New Roman" panose="02020603050405020304" pitchFamily="18" charset="0"/>
                <a:cs typeface="Times New Roman" panose="02020603050405020304" pitchFamily="18" charset="0"/>
              </a:rPr>
              <a:t>effective </a:t>
            </a:r>
            <a:r>
              <a:rPr lang="en-US" sz="1600" b="1" dirty="0" smtClean="0">
                <a:solidFill>
                  <a:srgbClr val="7030A0"/>
                </a:solidFill>
                <a:latin typeface="Times New Roman" panose="02020603050405020304" pitchFamily="18" charset="0"/>
                <a:cs typeface="Times New Roman" panose="02020603050405020304" pitchFamily="18" charset="0"/>
              </a:rPr>
              <a:t>multitasking is not possible for most of us because the brain actually </a:t>
            </a:r>
            <a:r>
              <a:rPr lang="en-US" sz="1600" b="1" dirty="0" smtClean="0">
                <a:solidFill>
                  <a:srgbClr val="7030A0"/>
                </a:solidFill>
                <a:latin typeface="Times New Roman" panose="02020603050405020304" pitchFamily="18" charset="0"/>
                <a:cs typeface="Times New Roman" panose="02020603050405020304" pitchFamily="18" charset="0"/>
              </a:rPr>
              <a:t>switches between tasks </a:t>
            </a:r>
            <a:r>
              <a:rPr lang="en-US" sz="1600" b="1" dirty="0" smtClean="0">
                <a:solidFill>
                  <a:srgbClr val="7030A0"/>
                </a:solidFill>
                <a:latin typeface="Times New Roman" panose="02020603050405020304" pitchFamily="18" charset="0"/>
                <a:cs typeface="Times New Roman" panose="02020603050405020304" pitchFamily="18" charset="0"/>
              </a:rPr>
              <a:t>when we do more than one thing at a time. While the brain is </a:t>
            </a:r>
            <a:r>
              <a:rPr lang="en-US" sz="1600" b="1" dirty="0" smtClean="0">
                <a:solidFill>
                  <a:srgbClr val="7030A0"/>
                </a:solidFill>
                <a:latin typeface="Times New Roman" panose="02020603050405020304" pitchFamily="18" charset="0"/>
                <a:cs typeface="Times New Roman" panose="02020603050405020304" pitchFamily="18" charset="0"/>
              </a:rPr>
              <a:t>capable </a:t>
            </a:r>
            <a:r>
              <a:rPr lang="en-US" sz="1600" b="1" dirty="0" smtClean="0">
                <a:solidFill>
                  <a:srgbClr val="7030A0"/>
                </a:solidFill>
                <a:latin typeface="Times New Roman" panose="02020603050405020304" pitchFamily="18" charset="0"/>
                <a:cs typeface="Times New Roman" panose="02020603050405020304" pitchFamily="18" charset="0"/>
              </a:rPr>
              <a:t>of changing focus </a:t>
            </a:r>
            <a:r>
              <a:rPr lang="en-US" sz="1600" b="1" dirty="0" smtClean="0">
                <a:solidFill>
                  <a:srgbClr val="7030A0"/>
                </a:solidFill>
                <a:latin typeface="Times New Roman" panose="02020603050405020304" pitchFamily="18" charset="0"/>
                <a:cs typeface="Times New Roman" panose="02020603050405020304" pitchFamily="18" charset="0"/>
              </a:rPr>
              <a:t>between tasks </a:t>
            </a:r>
            <a:r>
              <a:rPr lang="en-US" sz="1600" b="1" dirty="0" smtClean="0">
                <a:solidFill>
                  <a:srgbClr val="7030A0"/>
                </a:solidFill>
                <a:latin typeface="Times New Roman" panose="02020603050405020304" pitchFamily="18" charset="0"/>
                <a:cs typeface="Times New Roman" panose="02020603050405020304" pitchFamily="18" charset="0"/>
              </a:rPr>
              <a:t>in as little as a tenth of a second</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MRI tests show that </a:t>
            </a:r>
            <a:r>
              <a:rPr lang="en-US" sz="1600" b="1" dirty="0" smtClean="0">
                <a:solidFill>
                  <a:srgbClr val="7030A0"/>
                </a:solidFill>
                <a:latin typeface="Times New Roman" panose="02020603050405020304" pitchFamily="18" charset="0"/>
                <a:cs typeface="Times New Roman" panose="02020603050405020304" pitchFamily="18" charset="0"/>
              </a:rPr>
              <a:t>these shifts reduce the percentage of the </a:t>
            </a:r>
            <a:r>
              <a:rPr lang="en-US" sz="1600" b="1" dirty="0" smtClean="0">
                <a:solidFill>
                  <a:srgbClr val="7030A0"/>
                </a:solidFill>
                <a:latin typeface="Times New Roman" panose="02020603050405020304" pitchFamily="18" charset="0"/>
                <a:cs typeface="Times New Roman" panose="02020603050405020304" pitchFamily="18" charset="0"/>
              </a:rPr>
              <a:t>brain that is focused on a given task. The implied result is diminished </a:t>
            </a:r>
            <a:r>
              <a:rPr lang="en-US" sz="1600" b="1" dirty="0" smtClean="0">
                <a:solidFill>
                  <a:srgbClr val="7030A0"/>
                </a:solidFill>
                <a:latin typeface="Times New Roman" panose="02020603050405020304" pitchFamily="18" charset="0"/>
                <a:cs typeface="Times New Roman" panose="02020603050405020304" pitchFamily="18" charset="0"/>
              </a:rPr>
              <a:t>performance </a:t>
            </a:r>
            <a:r>
              <a:rPr lang="en-US" sz="1600" b="1" dirty="0" smtClean="0">
                <a:solidFill>
                  <a:srgbClr val="7030A0"/>
                </a:solidFill>
                <a:latin typeface="Times New Roman" panose="02020603050405020304" pitchFamily="18" charset="0"/>
                <a:cs typeface="Times New Roman" panose="02020603050405020304" pitchFamily="18" charset="0"/>
              </a:rPr>
              <a:t>on </a:t>
            </a:r>
            <a:r>
              <a:rPr lang="en-US" sz="1600" b="1" dirty="0" smtClean="0">
                <a:solidFill>
                  <a:srgbClr val="7030A0"/>
                </a:solidFill>
                <a:latin typeface="Times New Roman" panose="02020603050405020304" pitchFamily="18" charset="0"/>
                <a:cs typeface="Times New Roman" panose="02020603050405020304" pitchFamily="18" charset="0"/>
              </a:rPr>
              <a:t>any individual task. According to Gupta, about two percent of the population are naturally-gifted multitaskers, but people who think they are good at multitasking are usually among the worst. </a:t>
            </a:r>
            <a:endParaRPr lang="en-US" sz="1600" b="1" dirty="0">
              <a:solidFill>
                <a:srgbClr val="00B050"/>
              </a:solidFill>
              <a:latin typeface="Times New Roman" panose="02020603050405020304" pitchFamily="18" charset="0"/>
              <a:cs typeface="Times New Roman" panose="02020603050405020304" pitchFamily="18"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56125665"/>
      </p:ext>
    </p:extLst>
  </p:cSld>
  <p:clrMapOvr>
    <a:masterClrMapping/>
  </p:clrMapOvr>
  <mc:AlternateContent xmlns:mc="http://schemas.openxmlformats.org/markup-compatibility/2006">
    <mc:Choice xmlns:p14="http://schemas.microsoft.com/office/powerpoint/2010/main" Requires="p14">
      <p:transition spd="slow" p14:dur="2000" advTm="48940"/>
    </mc:Choice>
    <mc:Fallback>
      <p:transition spd="slow" advTm="48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dd an annotation under each citation.</a:t>
            </a:r>
            <a:endParaRPr lang="en-US" dirty="0"/>
          </a:p>
        </p:txBody>
      </p:sp>
      <p:sp>
        <p:nvSpPr>
          <p:cNvPr id="3" name="Content Placeholder 2"/>
          <p:cNvSpPr>
            <a:spLocks noGrp="1"/>
          </p:cNvSpPr>
          <p:nvPr>
            <p:ph idx="1"/>
          </p:nvPr>
        </p:nvSpPr>
        <p:spPr>
          <a:xfrm>
            <a:off x="524934" y="1066800"/>
            <a:ext cx="8596668" cy="5461000"/>
          </a:xfrm>
        </p:spPr>
        <p:txBody>
          <a:bodyPr>
            <a:noAutofit/>
          </a:bodyPr>
          <a:lstStyle/>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Gupta, Sanjay. “Your </a:t>
            </a:r>
            <a:r>
              <a:rPr lang="en-US" sz="1600" dirty="0" smtClean="0">
                <a:latin typeface="Times New Roman" panose="02020603050405020304" pitchFamily="18" charset="0"/>
                <a:cs typeface="Times New Roman" panose="02020603050405020304" pitchFamily="18" charset="0"/>
              </a:rPr>
              <a:t>Brain </a:t>
            </a:r>
            <a:r>
              <a:rPr lang="en-US" sz="1600" dirty="0">
                <a:latin typeface="Times New Roman" panose="02020603050405020304" pitchFamily="18" charset="0"/>
                <a:cs typeface="Times New Roman" panose="02020603050405020304" pitchFamily="18" charset="0"/>
              </a:rPr>
              <a:t>on </a:t>
            </a:r>
            <a:r>
              <a:rPr lang="en-US" sz="1600" dirty="0" smtClean="0">
                <a:latin typeface="Times New Roman" panose="02020603050405020304" pitchFamily="18" charset="0"/>
                <a:cs typeface="Times New Roman" panose="02020603050405020304" pitchFamily="18" charset="0"/>
              </a:rPr>
              <a:t>Multitasking.” </a:t>
            </a:r>
            <a:r>
              <a:rPr lang="en-US" sz="1600" i="1" dirty="0" smtClean="0">
                <a:latin typeface="Times New Roman" panose="02020603050405020304" pitchFamily="18" charset="0"/>
                <a:cs typeface="Times New Roman" panose="02020603050405020304" pitchFamily="18" charset="0"/>
              </a:rPr>
              <a:t>CNN.com. </a:t>
            </a:r>
            <a:r>
              <a:rPr lang="en-US" sz="1600" dirty="0" smtClean="0">
                <a:latin typeface="Times New Roman" panose="02020603050405020304" pitchFamily="18" charset="0"/>
                <a:cs typeface="Times New Roman" panose="02020603050405020304" pitchFamily="18" charset="0"/>
              </a:rPr>
              <a:t>Turner Broadcasting System. 9 </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April 2015. Web. 9 April 2015.</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The </a:t>
            </a:r>
            <a:r>
              <a:rPr lang="en-US" sz="1600" b="1" dirty="0" smtClean="0">
                <a:solidFill>
                  <a:srgbClr val="7030A0"/>
                </a:solidFill>
                <a:latin typeface="Times New Roman" panose="02020603050405020304" pitchFamily="18" charset="0"/>
                <a:cs typeface="Times New Roman" panose="02020603050405020304" pitchFamily="18" charset="0"/>
              </a:rPr>
              <a:t>author explains that </a:t>
            </a:r>
            <a:r>
              <a:rPr lang="en-US" sz="1600" b="1" dirty="0" smtClean="0">
                <a:solidFill>
                  <a:srgbClr val="7030A0"/>
                </a:solidFill>
                <a:latin typeface="Times New Roman" panose="02020603050405020304" pitchFamily="18" charset="0"/>
                <a:cs typeface="Times New Roman" panose="02020603050405020304" pitchFamily="18" charset="0"/>
              </a:rPr>
              <a:t>effective </a:t>
            </a:r>
            <a:r>
              <a:rPr lang="en-US" sz="1600" b="1" dirty="0" smtClean="0">
                <a:solidFill>
                  <a:srgbClr val="7030A0"/>
                </a:solidFill>
                <a:latin typeface="Times New Roman" panose="02020603050405020304" pitchFamily="18" charset="0"/>
                <a:cs typeface="Times New Roman" panose="02020603050405020304" pitchFamily="18" charset="0"/>
              </a:rPr>
              <a:t>multitasking is not possible for most of us because the brain actually </a:t>
            </a:r>
            <a:r>
              <a:rPr lang="en-US" sz="1600" b="1" dirty="0" smtClean="0">
                <a:solidFill>
                  <a:srgbClr val="7030A0"/>
                </a:solidFill>
                <a:latin typeface="Times New Roman" panose="02020603050405020304" pitchFamily="18" charset="0"/>
                <a:cs typeface="Times New Roman" panose="02020603050405020304" pitchFamily="18" charset="0"/>
              </a:rPr>
              <a:t>switches between tasks </a:t>
            </a:r>
            <a:r>
              <a:rPr lang="en-US" sz="1600" b="1" dirty="0" smtClean="0">
                <a:solidFill>
                  <a:srgbClr val="7030A0"/>
                </a:solidFill>
                <a:latin typeface="Times New Roman" panose="02020603050405020304" pitchFamily="18" charset="0"/>
                <a:cs typeface="Times New Roman" panose="02020603050405020304" pitchFamily="18" charset="0"/>
              </a:rPr>
              <a:t>when we do more than one thing at a time. While the brain is </a:t>
            </a:r>
            <a:r>
              <a:rPr lang="en-US" sz="1600" b="1" dirty="0" smtClean="0">
                <a:solidFill>
                  <a:srgbClr val="7030A0"/>
                </a:solidFill>
                <a:latin typeface="Times New Roman" panose="02020603050405020304" pitchFamily="18" charset="0"/>
                <a:cs typeface="Times New Roman" panose="02020603050405020304" pitchFamily="18" charset="0"/>
              </a:rPr>
              <a:t>capable </a:t>
            </a:r>
            <a:r>
              <a:rPr lang="en-US" sz="1600" b="1" dirty="0" smtClean="0">
                <a:solidFill>
                  <a:srgbClr val="7030A0"/>
                </a:solidFill>
                <a:latin typeface="Times New Roman" panose="02020603050405020304" pitchFamily="18" charset="0"/>
                <a:cs typeface="Times New Roman" panose="02020603050405020304" pitchFamily="18" charset="0"/>
              </a:rPr>
              <a:t>of changing focus </a:t>
            </a:r>
            <a:r>
              <a:rPr lang="en-US" sz="1600" b="1" dirty="0" smtClean="0">
                <a:solidFill>
                  <a:srgbClr val="7030A0"/>
                </a:solidFill>
                <a:latin typeface="Times New Roman" panose="02020603050405020304" pitchFamily="18" charset="0"/>
                <a:cs typeface="Times New Roman" panose="02020603050405020304" pitchFamily="18" charset="0"/>
              </a:rPr>
              <a:t>between tasks </a:t>
            </a:r>
            <a:r>
              <a:rPr lang="en-US" sz="1600" b="1" dirty="0" smtClean="0">
                <a:solidFill>
                  <a:srgbClr val="7030A0"/>
                </a:solidFill>
                <a:latin typeface="Times New Roman" panose="02020603050405020304" pitchFamily="18" charset="0"/>
                <a:cs typeface="Times New Roman" panose="02020603050405020304" pitchFamily="18" charset="0"/>
              </a:rPr>
              <a:t>in as little as a tenth of a second</a:t>
            </a:r>
            <a:r>
              <a:rPr lang="en-US" sz="1600" b="1" dirty="0" smtClean="0">
                <a:solidFill>
                  <a:srgbClr val="7030A0"/>
                </a:solidFill>
                <a:latin typeface="Times New Roman" panose="02020603050405020304" pitchFamily="18" charset="0"/>
                <a:cs typeface="Times New Roman" panose="02020603050405020304" pitchFamily="18" charset="0"/>
              </a:rPr>
              <a:t>, </a:t>
            </a:r>
            <a:r>
              <a:rPr lang="en-US" sz="1600" b="1" dirty="0" smtClean="0">
                <a:solidFill>
                  <a:srgbClr val="7030A0"/>
                </a:solidFill>
                <a:latin typeface="Times New Roman" panose="02020603050405020304" pitchFamily="18" charset="0"/>
                <a:cs typeface="Times New Roman" panose="02020603050405020304" pitchFamily="18" charset="0"/>
              </a:rPr>
              <a:t>MRI tests show that </a:t>
            </a:r>
            <a:r>
              <a:rPr lang="en-US" sz="1600" b="1" dirty="0" smtClean="0">
                <a:solidFill>
                  <a:srgbClr val="7030A0"/>
                </a:solidFill>
                <a:latin typeface="Times New Roman" panose="02020603050405020304" pitchFamily="18" charset="0"/>
                <a:cs typeface="Times New Roman" panose="02020603050405020304" pitchFamily="18" charset="0"/>
              </a:rPr>
              <a:t>these shifts reduce the percentage of the </a:t>
            </a:r>
            <a:r>
              <a:rPr lang="en-US" sz="1600" b="1" dirty="0" smtClean="0">
                <a:solidFill>
                  <a:srgbClr val="7030A0"/>
                </a:solidFill>
                <a:latin typeface="Times New Roman" panose="02020603050405020304" pitchFamily="18" charset="0"/>
                <a:cs typeface="Times New Roman" panose="02020603050405020304" pitchFamily="18" charset="0"/>
              </a:rPr>
              <a:t>brain that is focused on a given task. The implied result is diminished </a:t>
            </a:r>
            <a:r>
              <a:rPr lang="en-US" sz="1600" b="1" dirty="0" smtClean="0">
                <a:solidFill>
                  <a:srgbClr val="7030A0"/>
                </a:solidFill>
                <a:latin typeface="Times New Roman" panose="02020603050405020304" pitchFamily="18" charset="0"/>
                <a:cs typeface="Times New Roman" panose="02020603050405020304" pitchFamily="18" charset="0"/>
              </a:rPr>
              <a:t>performance </a:t>
            </a:r>
            <a:r>
              <a:rPr lang="en-US" sz="1600" b="1" dirty="0" smtClean="0">
                <a:solidFill>
                  <a:srgbClr val="7030A0"/>
                </a:solidFill>
                <a:latin typeface="Times New Roman" panose="02020603050405020304" pitchFamily="18" charset="0"/>
                <a:cs typeface="Times New Roman" panose="02020603050405020304" pitchFamily="18" charset="0"/>
              </a:rPr>
              <a:t>on </a:t>
            </a:r>
            <a:r>
              <a:rPr lang="en-US" sz="1600" b="1" dirty="0" smtClean="0">
                <a:solidFill>
                  <a:srgbClr val="7030A0"/>
                </a:solidFill>
                <a:latin typeface="Times New Roman" panose="02020603050405020304" pitchFamily="18" charset="0"/>
                <a:cs typeface="Times New Roman" panose="02020603050405020304" pitchFamily="18" charset="0"/>
              </a:rPr>
              <a:t>any individual task. According to Gupta, about two percent of the population are naturally-gifted multitaskers, but people who think they are good at multitasking are usually among the worst. </a:t>
            </a:r>
            <a:r>
              <a:rPr lang="en-US" sz="1600" b="1" dirty="0" smtClean="0">
                <a:solidFill>
                  <a:srgbClr val="00B050"/>
                </a:solidFill>
                <a:latin typeface="Times New Roman" panose="02020603050405020304" pitchFamily="18" charset="0"/>
                <a:cs typeface="Times New Roman" panose="02020603050405020304" pitchFamily="18" charset="0"/>
              </a:rPr>
              <a:t>This </a:t>
            </a:r>
            <a:r>
              <a:rPr lang="en-US" sz="1600" b="1" dirty="0">
                <a:solidFill>
                  <a:srgbClr val="00B050"/>
                </a:solidFill>
                <a:latin typeface="Times New Roman" panose="02020603050405020304" pitchFamily="18" charset="0"/>
                <a:cs typeface="Times New Roman" panose="02020603050405020304" pitchFamily="18" charset="0"/>
              </a:rPr>
              <a:t>article </a:t>
            </a:r>
            <a:r>
              <a:rPr lang="en-US" sz="1600" b="1" dirty="0" smtClean="0">
                <a:solidFill>
                  <a:srgbClr val="00B050"/>
                </a:solidFill>
                <a:latin typeface="Times New Roman" panose="02020603050405020304" pitchFamily="18" charset="0"/>
                <a:cs typeface="Times New Roman" panose="02020603050405020304" pitchFamily="18" charset="0"/>
              </a:rPr>
              <a:t>does a good job of debunking commonly-held myths about multitasking by presenting relevant scientific evidence that argues against these myths. Dr. Gupta, a widely-respected physician/journalist with a long history as a medical correspondent on CNN, brings his credibility to this important issue. </a:t>
            </a:r>
            <a:endParaRPr lang="en-US" sz="1600" b="1" dirty="0">
              <a:solidFill>
                <a:srgbClr val="00B050"/>
              </a:solidFill>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36358211"/>
      </p:ext>
    </p:extLst>
  </p:cSld>
  <p:clrMapOvr>
    <a:masterClrMapping/>
  </p:clrMapOvr>
  <mc:AlternateContent xmlns:mc="http://schemas.openxmlformats.org/markup-compatibility/2006">
    <mc:Choice xmlns:p14="http://schemas.microsoft.com/office/powerpoint/2010/main" Requires="p14">
      <p:transition spd="slow" p14:dur="2000" advTm="36556"/>
    </mc:Choice>
    <mc:Fallback>
      <p:transition spd="slow" advTm="36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800"/>
            <a:ext cx="8596668" cy="1752600"/>
          </a:xfrm>
        </p:spPr>
        <p:txBody>
          <a:bodyPr/>
          <a:lstStyle/>
          <a:p>
            <a:r>
              <a:rPr lang="en-US" dirty="0"/>
              <a:t>A</a:t>
            </a:r>
            <a:r>
              <a:rPr lang="en-US" dirty="0" smtClean="0"/>
              <a:t>dd an annotation under each citation.</a:t>
            </a:r>
            <a:endParaRPr lang="en-US" dirty="0"/>
          </a:p>
        </p:txBody>
      </p:sp>
      <p:sp>
        <p:nvSpPr>
          <p:cNvPr id="3" name="Content Placeholder 2"/>
          <p:cNvSpPr>
            <a:spLocks noGrp="1"/>
          </p:cNvSpPr>
          <p:nvPr>
            <p:ph idx="1"/>
          </p:nvPr>
        </p:nvSpPr>
        <p:spPr>
          <a:xfrm>
            <a:off x="524934" y="812800"/>
            <a:ext cx="8596668" cy="5715000"/>
          </a:xfrm>
        </p:spPr>
        <p:txBody>
          <a:bodyPr>
            <a:noAutofit/>
          </a:bodyPr>
          <a:lstStyle/>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Gupta, Sanjay. “Your </a:t>
            </a:r>
            <a:r>
              <a:rPr lang="en-US" sz="1600" dirty="0" smtClean="0">
                <a:latin typeface="Times New Roman" panose="02020603050405020304" pitchFamily="18" charset="0"/>
                <a:cs typeface="Times New Roman" panose="02020603050405020304" pitchFamily="18" charset="0"/>
              </a:rPr>
              <a:t>Brain </a:t>
            </a:r>
            <a:r>
              <a:rPr lang="en-US" sz="1600" dirty="0">
                <a:latin typeface="Times New Roman" panose="02020603050405020304" pitchFamily="18" charset="0"/>
                <a:cs typeface="Times New Roman" panose="02020603050405020304" pitchFamily="18" charset="0"/>
              </a:rPr>
              <a:t>on </a:t>
            </a:r>
            <a:r>
              <a:rPr lang="en-US" sz="1600" dirty="0" smtClean="0">
                <a:latin typeface="Times New Roman" panose="02020603050405020304" pitchFamily="18" charset="0"/>
                <a:cs typeface="Times New Roman" panose="02020603050405020304" pitchFamily="18" charset="0"/>
              </a:rPr>
              <a:t>Multitasking.” </a:t>
            </a:r>
            <a:r>
              <a:rPr lang="en-US" sz="1600" i="1" dirty="0" smtClean="0">
                <a:latin typeface="Times New Roman" panose="02020603050405020304" pitchFamily="18" charset="0"/>
                <a:cs typeface="Times New Roman" panose="02020603050405020304" pitchFamily="18" charset="0"/>
              </a:rPr>
              <a:t>CNN.com. </a:t>
            </a:r>
            <a:r>
              <a:rPr lang="en-US" sz="1600" dirty="0" smtClean="0">
                <a:latin typeface="Times New Roman" panose="02020603050405020304" pitchFamily="18" charset="0"/>
                <a:cs typeface="Times New Roman" panose="02020603050405020304" pitchFamily="18" charset="0"/>
              </a:rPr>
              <a:t>Turner Broadcasting System. 9 </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April 2015. Web. 9 April 2015.</a:t>
            </a:r>
          </a:p>
          <a:p>
            <a:pPr marL="0" indent="-457200">
              <a:lnSpc>
                <a:spcPct val="150000"/>
              </a:lnSpc>
              <a:spcBef>
                <a:spcPts val="0"/>
              </a:spcBef>
              <a:buNone/>
            </a:pPr>
            <a:r>
              <a:rPr lang="en-US" sz="1600" dirty="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b="1" dirty="0">
                <a:solidFill>
                  <a:srgbClr val="7030A0"/>
                </a:solidFill>
                <a:latin typeface="Times New Roman" panose="02020603050405020304" pitchFamily="18" charset="0"/>
                <a:cs typeface="Times New Roman" panose="02020603050405020304" pitchFamily="18" charset="0"/>
              </a:rPr>
              <a:t>The author explains that effective multitasking is not possible for most of us because the brain actually switches between tasks when we do more than one thing at a time. While the brain is capable of changing focus between tasks in as little as a tenth of a second, MRI tests show that these shifts reduce the percentage of the brain that is focused on a given task. The implied result is diminished performance on any individual task. According to Gupta, about two percent of the population are naturally-gifted multitaskers, but people who think they are good at multitasking are usually among the worst. </a:t>
            </a:r>
            <a:r>
              <a:rPr lang="en-US" sz="1600" b="1" dirty="0">
                <a:solidFill>
                  <a:srgbClr val="00B050"/>
                </a:solidFill>
                <a:latin typeface="Times New Roman" panose="02020603050405020304" pitchFamily="18" charset="0"/>
                <a:cs typeface="Times New Roman" panose="02020603050405020304" pitchFamily="18" charset="0"/>
              </a:rPr>
              <a:t>This article does a good job of debunking commonly-held myths about multitasking by presenting relevant scientific evidence that argues against these myths. Dr. Gupta, a widely-respected physician/journalist with a long history as a medical correspondent on CNN, brings his credibility to this important issue. </a:t>
            </a:r>
            <a:r>
              <a:rPr lang="en-US" sz="1600" b="1" dirty="0">
                <a:solidFill>
                  <a:srgbClr val="0070C0"/>
                </a:solidFill>
                <a:latin typeface="Times New Roman" panose="02020603050405020304" pitchFamily="18" charset="0"/>
                <a:cs typeface="Times New Roman" panose="02020603050405020304" pitchFamily="18" charset="0"/>
              </a:rPr>
              <a:t>This article will demonstrate the inaccuracy of many people’s perceptions of their own ability to multitask. It will help to support the argument that laws against texting and driving are necessary because too many people overestimate their ability to multitask while driving.</a:t>
            </a:r>
            <a:endParaRPr lang="en-US" sz="1600" b="1" dirty="0">
              <a:solidFill>
                <a:srgbClr val="00B050"/>
              </a:solidFill>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97421015"/>
      </p:ext>
    </p:extLst>
  </p:cSld>
  <p:clrMapOvr>
    <a:masterClrMapping/>
  </p:clrMapOvr>
  <mc:AlternateContent xmlns:mc="http://schemas.openxmlformats.org/markup-compatibility/2006">
    <mc:Choice xmlns:p14="http://schemas.microsoft.com/office/powerpoint/2010/main" Requires="p14">
      <p:transition spd="slow" p14:dur="2000" advTm="38499"/>
    </mc:Choice>
    <mc:Fallback>
      <p:transition spd="slow" advTm="384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19.8|16.9"/>
</p:tagLst>
</file>

<file path=ppt/tags/tag2.xml><?xml version="1.0" encoding="utf-8"?>
<p:tagLst xmlns:a="http://schemas.openxmlformats.org/drawingml/2006/main" xmlns:r="http://schemas.openxmlformats.org/officeDocument/2006/relationships" xmlns:p="http://schemas.openxmlformats.org/presentationml/2006/main">
  <p:tag name="TIMING" val="|3.7|8.8|11.3|21|20.6"/>
</p:tagLst>
</file>

<file path=ppt/tags/tag3.xml><?xml version="1.0" encoding="utf-8"?>
<p:tagLst xmlns:a="http://schemas.openxmlformats.org/drawingml/2006/main" xmlns:r="http://schemas.openxmlformats.org/officeDocument/2006/relationships" xmlns:p="http://schemas.openxmlformats.org/presentationml/2006/main">
  <p:tag name="TIMING" val="|3.5|5.1|2.3"/>
</p:tagLst>
</file>

<file path=ppt/tags/tag4.xml><?xml version="1.0" encoding="utf-8"?>
<p:tagLst xmlns:a="http://schemas.openxmlformats.org/drawingml/2006/main" xmlns:r="http://schemas.openxmlformats.org/officeDocument/2006/relationships" xmlns:p="http://schemas.openxmlformats.org/presentationml/2006/main">
  <p:tag name="TIMING" val="|0.9|10.4"/>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252</TotalTime>
  <Words>252</Words>
  <Application>Microsoft Office PowerPoint</Application>
  <PresentationFormat>Widescreen</PresentationFormat>
  <Paragraphs>36</Paragraphs>
  <Slides>10</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Times New Roman</vt:lpstr>
      <vt:lpstr>Trebuchet MS</vt:lpstr>
      <vt:lpstr>Wingdings 3</vt:lpstr>
      <vt:lpstr>Facet</vt:lpstr>
      <vt:lpstr>Annotated Bibliographies</vt:lpstr>
      <vt:lpstr>Key Terms</vt:lpstr>
      <vt:lpstr>What goes in an annotation?</vt:lpstr>
      <vt:lpstr>In other words…</vt:lpstr>
      <vt:lpstr>You’ve seen this:</vt:lpstr>
      <vt:lpstr>PowerPoint Presentation</vt:lpstr>
      <vt:lpstr>Add an annotation under each citation.</vt:lpstr>
      <vt:lpstr>Add an annotation under each citation.</vt:lpstr>
      <vt:lpstr>Add an annotation under each citation.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Scott Pleasant</dc:creator>
  <cp:lastModifiedBy>Scott Pleasant</cp:lastModifiedBy>
  <cp:revision>31</cp:revision>
  <dcterms:created xsi:type="dcterms:W3CDTF">2015-04-09T17:49:35Z</dcterms:created>
  <dcterms:modified xsi:type="dcterms:W3CDTF">2015-04-13T15:06:30Z</dcterms:modified>
</cp:coreProperties>
</file>